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8"/>
  </p:notesMasterIdLst>
  <p:sldIdLst>
    <p:sldId id="256" r:id="rId2"/>
    <p:sldId id="258" r:id="rId3"/>
    <p:sldId id="295" r:id="rId4"/>
    <p:sldId id="261" r:id="rId5"/>
    <p:sldId id="297" r:id="rId6"/>
    <p:sldId id="299" r:id="rId7"/>
    <p:sldId id="267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7" r:id="rId25"/>
    <p:sldId id="316" r:id="rId26"/>
    <p:sldId id="318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Open Sans" pitchFamily="2" charset="0"/>
      <p:regular r:id="rId30"/>
      <p:bold r:id="rId31"/>
      <p:italic r:id="rId32"/>
      <p:boldItalic r:id="rId33"/>
    </p:embeddedFont>
    <p:embeddedFont>
      <p:font typeface="Open Sans SemiBold" panose="020B07060308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微軟正黑體" panose="020B0604030504040204" pitchFamily="34" charset="-120"/>
      <p:regular r:id="rId42"/>
      <p:bold r:id="rId43"/>
    </p:embeddedFont>
    <p:embeddedFont>
      <p:font typeface="標楷體" panose="03000509000000000000" pitchFamily="65" charset="-12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8315D6-FAFA-4059-90F8-7E2EB906A80A}">
  <a:tblStyle styleId="{828315D6-FAFA-4059-90F8-7E2EB906A8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4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c0da3801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c0da3801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082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66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703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3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2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01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610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779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8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e5688cf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6e5688cf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10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8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488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34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47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220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96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6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c0da380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c0da380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77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c0da380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c0da380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621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51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0da3801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0da3801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7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70875" y="920225"/>
            <a:ext cx="3667500" cy="26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719850" y="3999375"/>
            <a:ext cx="495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50400" y="682175"/>
            <a:ext cx="3118500" cy="3778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grpSp>
        <p:nvGrpSpPr>
          <p:cNvPr id="14" name="Google Shape;14;p2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15" name="Google Shape;15;p2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BLANK_1_1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>
            <a:spLocks noGrp="1"/>
          </p:cNvSpPr>
          <p:nvPr>
            <p:ph type="pic" idx="2"/>
          </p:nvPr>
        </p:nvSpPr>
        <p:spPr>
          <a:xfrm>
            <a:off x="150400" y="678650"/>
            <a:ext cx="8823000" cy="153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715100" y="3074825"/>
            <a:ext cx="1980000" cy="52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3"/>
          </p:nvPr>
        </p:nvSpPr>
        <p:spPr>
          <a:xfrm>
            <a:off x="715100" y="3519525"/>
            <a:ext cx="19800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6448901" y="3519525"/>
            <a:ext cx="19800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5"/>
          </p:nvPr>
        </p:nvSpPr>
        <p:spPr>
          <a:xfrm>
            <a:off x="2626367" y="3519513"/>
            <a:ext cx="19800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6"/>
          </p:nvPr>
        </p:nvSpPr>
        <p:spPr>
          <a:xfrm>
            <a:off x="4537634" y="3519525"/>
            <a:ext cx="19800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7"/>
          </p:nvPr>
        </p:nvSpPr>
        <p:spPr>
          <a:xfrm>
            <a:off x="2626375" y="3074825"/>
            <a:ext cx="1980000" cy="52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8"/>
          </p:nvPr>
        </p:nvSpPr>
        <p:spPr>
          <a:xfrm>
            <a:off x="6448900" y="3074825"/>
            <a:ext cx="1980000" cy="52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9"/>
          </p:nvPr>
        </p:nvSpPr>
        <p:spPr>
          <a:xfrm>
            <a:off x="4537625" y="3074825"/>
            <a:ext cx="1980000" cy="52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720000" y="811799"/>
            <a:ext cx="77040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>
            <a:spLocks noGrp="1"/>
          </p:cNvSpPr>
          <p:nvPr>
            <p:ph type="pic" idx="2"/>
          </p:nvPr>
        </p:nvSpPr>
        <p:spPr>
          <a:xfrm>
            <a:off x="160500" y="2301625"/>
            <a:ext cx="8812800" cy="2169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56" name="Google Shape;156;p22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>
            <a:spLocks noGrp="1"/>
          </p:cNvSpPr>
          <p:nvPr>
            <p:ph type="pic" idx="2"/>
          </p:nvPr>
        </p:nvSpPr>
        <p:spPr>
          <a:xfrm>
            <a:off x="6854375" y="678525"/>
            <a:ext cx="2118900" cy="3792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975450" y="886175"/>
            <a:ext cx="4908000" cy="3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153531" y="678750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6627994" y="678650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2143431" y="2643625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6627994" y="2643525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>
            <a:spLocks noGrp="1"/>
          </p:cNvSpPr>
          <p:nvPr>
            <p:ph type="pic" idx="2"/>
          </p:nvPr>
        </p:nvSpPr>
        <p:spPr>
          <a:xfrm>
            <a:off x="150400" y="67875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2" name="Google Shape;182;p26"/>
          <p:cNvSpPr>
            <a:spLocks noGrp="1"/>
          </p:cNvSpPr>
          <p:nvPr>
            <p:ph type="pic" idx="3"/>
          </p:nvPr>
        </p:nvSpPr>
        <p:spPr>
          <a:xfrm>
            <a:off x="150400" y="26436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3" name="Google Shape;183;p26"/>
          <p:cNvSpPr>
            <a:spLocks noGrp="1"/>
          </p:cNvSpPr>
          <p:nvPr>
            <p:ph type="pic" idx="4"/>
          </p:nvPr>
        </p:nvSpPr>
        <p:spPr>
          <a:xfrm>
            <a:off x="4640213" y="26436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4" name="Google Shape;184;p26"/>
          <p:cNvSpPr>
            <a:spLocks noGrp="1"/>
          </p:cNvSpPr>
          <p:nvPr>
            <p:ph type="pic" idx="5"/>
          </p:nvPr>
        </p:nvSpPr>
        <p:spPr>
          <a:xfrm>
            <a:off x="4640213" y="67875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160500" y="691375"/>
            <a:ext cx="4425600" cy="1318800"/>
          </a:xfrm>
          <a:prstGeom prst="roundRect">
            <a:avLst>
              <a:gd name="adj" fmla="val 95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>
            <a:spLocks noGrp="1"/>
          </p:cNvSpPr>
          <p:nvPr>
            <p:ph type="pic" idx="2"/>
          </p:nvPr>
        </p:nvSpPr>
        <p:spPr>
          <a:xfrm>
            <a:off x="4752350" y="691375"/>
            <a:ext cx="4221000" cy="3806700"/>
          </a:xfrm>
          <a:prstGeom prst="roundRect">
            <a:avLst>
              <a:gd name="adj" fmla="val 5138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90" name="Google Shape;190;p27"/>
          <p:cNvSpPr>
            <a:spLocks noGrp="1"/>
          </p:cNvSpPr>
          <p:nvPr>
            <p:ph type="pic" idx="3"/>
          </p:nvPr>
        </p:nvSpPr>
        <p:spPr>
          <a:xfrm>
            <a:off x="150400" y="2153888"/>
            <a:ext cx="4425600" cy="2327700"/>
          </a:xfrm>
          <a:prstGeom prst="roundRect">
            <a:avLst>
              <a:gd name="adj" fmla="val 5138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04575" y="746550"/>
            <a:ext cx="71244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1304575" y="2042200"/>
            <a:ext cx="3156600" cy="21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5416650" y="1757950"/>
            <a:ext cx="3556800" cy="272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59" name="Google Shape;59;p9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4" r:id="rId10"/>
    <p:sldLayoutId id="2147483668" r:id="rId11"/>
    <p:sldLayoutId id="2147483670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jpg"/><Relationship Id="rId7" Type="http://schemas.openxmlformats.org/officeDocument/2006/relationships/slide" Target="slide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2.jpg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5.png"/><Relationship Id="rId7" Type="http://schemas.openxmlformats.org/officeDocument/2006/relationships/slide" Target="slide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10" Type="http://schemas.openxmlformats.org/officeDocument/2006/relationships/image" Target="../media/image16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7.jpg"/><Relationship Id="rId7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10" Type="http://schemas.openxmlformats.org/officeDocument/2006/relationships/hyperlink" Target="https://zh.wikipedia.org/zh-tw/TCP/UDP%E7%AB%AF%E5%8F%A3%E5%88%97%E8%A1%A8" TargetMode="Externa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11" Type="http://schemas.openxmlformats.org/officeDocument/2006/relationships/image" Target="../media/image14.png"/><Relationship Id="rId5" Type="http://schemas.openxmlformats.org/officeDocument/2006/relationships/slide" Target="slide4.xml"/><Relationship Id="rId10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10" Type="http://schemas.openxmlformats.org/officeDocument/2006/relationships/image" Target="../media/image20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11" Type="http://schemas.openxmlformats.org/officeDocument/2006/relationships/image" Target="../media/image23.jpeg"/><Relationship Id="rId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slide" Target="slide2.xml"/><Relationship Id="rId9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jpg"/><Relationship Id="rId7" Type="http://schemas.openxmlformats.org/officeDocument/2006/relationships/slide" Target="slid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4.jpg"/><Relationship Id="rId7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5.jpg"/><Relationship Id="rId7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11" Type="http://schemas.openxmlformats.org/officeDocument/2006/relationships/image" Target="../media/image26.png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.jp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7.jpg"/><Relationship Id="rId7" Type="http://schemas.openxmlformats.org/officeDocument/2006/relationships/slide" Target="slide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11" Type="http://schemas.openxmlformats.org/officeDocument/2006/relationships/image" Target="../media/image30.png"/><Relationship Id="rId5" Type="http://schemas.openxmlformats.org/officeDocument/2006/relationships/slide" Target="slide4.xml"/><Relationship Id="rId10" Type="http://schemas.openxmlformats.org/officeDocument/2006/relationships/image" Target="../media/image29.png"/><Relationship Id="rId4" Type="http://schemas.openxmlformats.org/officeDocument/2006/relationships/slide" Target="slide2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1.jpg"/><Relationship Id="rId7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11" Type="http://schemas.openxmlformats.org/officeDocument/2006/relationships/image" Target="../media/image14.png"/><Relationship Id="rId5" Type="http://schemas.openxmlformats.org/officeDocument/2006/relationships/slide" Target="slide2.xml"/><Relationship Id="rId10" Type="http://schemas.openxmlformats.org/officeDocument/2006/relationships/image" Target="../media/image32.png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3.jpg"/><Relationship Id="rId7" Type="http://schemas.openxmlformats.org/officeDocument/2006/relationships/slide" Target="slide16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11" Type="http://schemas.openxmlformats.org/officeDocument/2006/relationships/image" Target="../media/image34.png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10" Type="http://schemas.openxmlformats.org/officeDocument/2006/relationships/image" Target="../media/image38.png"/><Relationship Id="rId4" Type="http://schemas.openxmlformats.org/officeDocument/2006/relationships/slide" Target="slide2.xml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41.jpeg"/><Relationship Id="rId3" Type="http://schemas.openxmlformats.org/officeDocument/2006/relationships/slide" Target="slide1.xml"/><Relationship Id="rId7" Type="http://schemas.openxmlformats.org/officeDocument/2006/relationships/slide" Target="slide22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11" Type="http://schemas.openxmlformats.org/officeDocument/2006/relationships/hyperlink" Target="https://www.sublimetext.com/" TargetMode="External"/><Relationship Id="rId5" Type="http://schemas.openxmlformats.org/officeDocument/2006/relationships/slide" Target="slide4.xml"/><Relationship Id="rId10" Type="http://schemas.openxmlformats.org/officeDocument/2006/relationships/hyperlink" Target="https://code.visualstudio.com/download" TargetMode="External"/><Relationship Id="rId4" Type="http://schemas.openxmlformats.org/officeDocument/2006/relationships/slide" Target="slide2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.jpg"/><Relationship Id="rId7" Type="http://schemas.openxmlformats.org/officeDocument/2006/relationships/slide" Target="slide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.jpg"/><Relationship Id="rId7" Type="http://schemas.openxmlformats.org/officeDocument/2006/relationships/slide" Target="slide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.xml"/><Relationship Id="rId7" Type="http://schemas.openxmlformats.org/officeDocument/2006/relationships/slide" Target="slide2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slide" Target="slide4.xml"/><Relationship Id="rId10" Type="http://schemas.openxmlformats.org/officeDocument/2006/relationships/image" Target="../media/image6.png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9.jpg"/><Relationship Id="rId7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jpg"/><Relationship Id="rId7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11" Type="http://schemas.openxmlformats.org/officeDocument/2006/relationships/image" Target="../media/image11.png"/><Relationship Id="rId5" Type="http://schemas.openxmlformats.org/officeDocument/2006/relationships/slide" Target="slide2.xml"/><Relationship Id="rId10" Type="http://schemas.openxmlformats.org/officeDocument/2006/relationships/hyperlink" Target="https://dns.google/" TargetMode="External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2.jpg"/><Relationship Id="rId7" Type="http://schemas.openxmlformats.org/officeDocument/2006/relationships/slide" Target="slide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10" Type="http://schemas.openxmlformats.org/officeDocument/2006/relationships/image" Target="../media/image13.png"/><Relationship Id="rId4" Type="http://schemas.openxmlformats.org/officeDocument/2006/relationships/slide" Target="slide1.xml"/><Relationship Id="rId9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695383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138098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4370875" y="1619035"/>
            <a:ext cx="3667500" cy="26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漸進式</a:t>
            </a:r>
            <a:br>
              <a:rPr lang="en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網頁程式設計課程</a:t>
            </a:r>
            <a:endParaRPr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75" y="779570"/>
            <a:ext cx="4959300" cy="43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探索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的世界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9" name="Google Shape;209;p3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3855" b="3855"/>
          <a:stretch/>
        </p:blipFill>
        <p:spPr>
          <a:xfrm>
            <a:off x="165268" y="689609"/>
            <a:ext cx="3118500" cy="3778500"/>
          </a:xfrm>
          <a:prstGeom prst="roundRect">
            <a:avLst>
              <a:gd name="adj" fmla="val 6823"/>
            </a:avLst>
          </a:prstGeom>
        </p:spPr>
      </p:pic>
      <p:sp>
        <p:nvSpPr>
          <p:cNvPr id="210" name="Google Shape;210;p32">
            <a:hlinkClick r:id="" action="ppaction://noaction"/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2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5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225" name="Google Shape;225;p32">
            <a:hlinkClick r:id="rId6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226" name="Google Shape;226;p32">
            <a:hlinkClick r:id="rId7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227" name="Google Shape;227;p32">
            <a:hlinkClick r:id="rId8" action="ppaction://hlinksldjump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228" name="Google Shape;228;p32">
            <a:hlinkClick r:id="rId9" action="ppaction://hlinksldjump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678650"/>
            <a:ext cx="6537900" cy="3792300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375" r="31375"/>
          <a:stretch/>
        </p:blipFill>
        <p:spPr>
          <a:xfrm>
            <a:off x="6876677" y="678525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：全球裝置這麼多，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夠用嗎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9223E6-08E2-4E5B-9E5D-DB0EC6939D14}"/>
              </a:ext>
            </a:extLst>
          </p:cNvPr>
          <p:cNvSpPr txBox="1"/>
          <p:nvPr/>
        </p:nvSpPr>
        <p:spPr>
          <a:xfrm>
            <a:off x="593940" y="1722424"/>
            <a:ext cx="5992714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總共有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256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的四次方個（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4,294,967,296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內網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（見下頁例圖）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逐漸用盡，出現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IPv6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：位址數量更多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2CDADB-2D29-4072-9BA5-8A347BCED247}"/>
              </a:ext>
            </a:extLst>
          </p:cNvPr>
          <p:cNvSpPr txBox="1"/>
          <p:nvPr/>
        </p:nvSpPr>
        <p:spPr>
          <a:xfrm>
            <a:off x="1420982" y="2571285"/>
            <a:ext cx="5692816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內網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：僅在同網域有效，不同網域的裝置可以重複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對外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：不可與他人重複，唯一的識別碼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C2F0C3-C9EA-431B-8ED7-DE74682B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82" y="2644449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E32E43B-7F2A-47D8-88F1-EAD8AB68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009">
            <a:off x="1078707" y="2897933"/>
            <a:ext cx="379720" cy="3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7"/>
          <p:cNvSpPr txBox="1">
            <a:spLocks noGrp="1"/>
          </p:cNvSpPr>
          <p:nvPr>
            <p:ph type="title"/>
          </p:nvPr>
        </p:nvSpPr>
        <p:spPr>
          <a:xfrm>
            <a:off x="720000" y="811799"/>
            <a:ext cx="77040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part of </a:t>
            </a:r>
            <a:r>
              <a:rPr lang="en" dirty="0">
                <a:solidFill>
                  <a:schemeClr val="lt1"/>
                </a:solidFill>
              </a:rPr>
              <a:t>something special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720000" y="1501400"/>
            <a:ext cx="77040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replace the image: right-click on it and select “Replace image”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1" name="Google Shape;861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2085" b="2110"/>
          <a:stretch/>
        </p:blipFill>
        <p:spPr>
          <a:xfrm>
            <a:off x="165600" y="845307"/>
            <a:ext cx="8812800" cy="3515421"/>
          </a:xfrm>
          <a:prstGeom prst="roundRect">
            <a:avLst>
              <a:gd name="adj" fmla="val 4975"/>
            </a:avLst>
          </a:prstGeom>
        </p:spPr>
      </p:pic>
      <p:grpSp>
        <p:nvGrpSpPr>
          <p:cNvPr id="34" name="Google Shape;247;p34">
            <a:extLst>
              <a:ext uri="{FF2B5EF4-FFF2-40B4-BE49-F238E27FC236}">
                <a16:creationId xmlns:a16="http://schemas.microsoft.com/office/drawing/2014/main" id="{34482290-19B1-4E7B-B6F5-96D90161D333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35" name="Google Shape;248;p34">
              <a:extLst>
                <a:ext uri="{FF2B5EF4-FFF2-40B4-BE49-F238E27FC236}">
                  <a16:creationId xmlns:a16="http://schemas.microsoft.com/office/drawing/2014/main" id="{92F97E1E-4D91-4382-9062-E9C65C68B5FC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9;p34">
              <a:extLst>
                <a:ext uri="{FF2B5EF4-FFF2-40B4-BE49-F238E27FC236}">
                  <a16:creationId xmlns:a16="http://schemas.microsoft.com/office/drawing/2014/main" id="{32F6261B-47BD-42C1-B786-0842946D7EF8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0;p34">
              <a:extLst>
                <a:ext uri="{FF2B5EF4-FFF2-40B4-BE49-F238E27FC236}">
                  <a16:creationId xmlns:a16="http://schemas.microsoft.com/office/drawing/2014/main" id="{8FE202C0-4DA1-4038-A8C8-ACBBB9D71598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1;p34">
              <a:extLst>
                <a:ext uri="{FF2B5EF4-FFF2-40B4-BE49-F238E27FC236}">
                  <a16:creationId xmlns:a16="http://schemas.microsoft.com/office/drawing/2014/main" id="{CE5A56BE-7537-41D7-B3ED-9F3C268A5757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2;p34">
              <a:extLst>
                <a:ext uri="{FF2B5EF4-FFF2-40B4-BE49-F238E27FC236}">
                  <a16:creationId xmlns:a16="http://schemas.microsoft.com/office/drawing/2014/main" id="{4D256FA6-625C-4D6F-BFB3-AC039BC8BC14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3;p34">
              <a:extLst>
                <a:ext uri="{FF2B5EF4-FFF2-40B4-BE49-F238E27FC236}">
                  <a16:creationId xmlns:a16="http://schemas.microsoft.com/office/drawing/2014/main" id="{8671580D-0AEF-4852-A627-C772D232F1E9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B376B5-6909-4614-AF4A-F7559AE50601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7123533A-B2A8-4F49-A1B0-442D464398D3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4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82AF3E02-2CA3-4CCD-A18A-D9B2BDBC1043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4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0706A3D1-44C4-48BA-95CD-FF2760A73D57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4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587AC3DC-1E27-479F-8759-98E571B4B8A6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4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0B696EC5-68CD-455E-86F1-A01ED505F634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4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71A76482-CF58-4212-8FCA-C5FAA384937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4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B08C9181-301D-4CD5-ACAF-ACFB308040A8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00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雙方協調好的溝通方式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D949A25-2DC9-4270-8A8A-A83F64FE6211}"/>
              </a:ext>
            </a:extLst>
          </p:cNvPr>
          <p:cNvSpPr txBox="1"/>
          <p:nvPr/>
        </p:nvSpPr>
        <p:spPr>
          <a:xfrm>
            <a:off x="598405" y="2029396"/>
            <a:ext cx="7690667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雙方遵照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HyperText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Transfer Protocol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）協定的規範進行溝通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為了安全，出現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Secure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），內容經過加密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伺服器使用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 80 (HTTP)/Port 443 (HTTPS)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來接收請求與傳輸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常見請求方法：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(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顯示請求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POST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資料提交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1CC2FFC-FE3E-4158-B58E-EC1525FD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6" y="2473462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A696D9B-6EFF-457A-9BF6-D18803DB0338}"/>
              </a:ext>
            </a:extLst>
          </p:cNvPr>
          <p:cNvSpPr txBox="1"/>
          <p:nvPr/>
        </p:nvSpPr>
        <p:spPr>
          <a:xfrm>
            <a:off x="1428417" y="2445328"/>
            <a:ext cx="5692816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傳送內容時不會經過加密，較不安全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美工圖案 的圖片&#10;&#10;自動產生的描述">
            <a:extLst>
              <a:ext uri="{FF2B5EF4-FFF2-40B4-BE49-F238E27FC236}">
                <a16:creationId xmlns:a16="http://schemas.microsoft.com/office/drawing/2014/main" id="{F4AC1511-D1A3-4E29-9D6F-66AACD48F1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3416" y="2571750"/>
            <a:ext cx="1100996" cy="11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678650"/>
            <a:ext cx="6537900" cy="3792300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8464" t="77" r="40816" b="-77"/>
          <a:stretch/>
        </p:blipFill>
        <p:spPr>
          <a:xfrm>
            <a:off x="6861809" y="678525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是甚麼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9231F1-DD6D-4BE4-81AE-D1D6451443E2}"/>
              </a:ext>
            </a:extLst>
          </p:cNvPr>
          <p:cNvSpPr txBox="1"/>
          <p:nvPr/>
        </p:nvSpPr>
        <p:spPr>
          <a:xfrm>
            <a:off x="726666" y="1884168"/>
            <a:ext cx="7690667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可以把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想成每一台主機通往網路世界的大門</a:t>
            </a: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每部裝置都有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65536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可供不同服務同時使用</a:t>
            </a: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平常是關閉的，有傳輸需求時會被開啟並佔用</a:t>
            </a: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i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Ｗ</a:t>
            </a:r>
            <a:r>
              <a:rPr lang="en-US" altLang="zh-TW" sz="1800" b="1" i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ell known ports &amp; ephemeral ports</a:t>
            </a:r>
            <a:endParaRPr lang="en-US" altLang="zh-TW" sz="1800" b="1" i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010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經過「適當設置」成為伺服器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D949A25-2DC9-4270-8A8A-A83F64FE6211}"/>
              </a:ext>
            </a:extLst>
          </p:cNvPr>
          <p:cNvSpPr txBox="1"/>
          <p:nvPr/>
        </p:nvSpPr>
        <p:spPr>
          <a:xfrm>
            <a:off x="775249" y="1935536"/>
            <a:ext cx="3937999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使用軟體接收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請求並回應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5822516-9228-443F-9B2B-100D5E00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44" y="1878000"/>
            <a:ext cx="1002041" cy="10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8965171-3CD4-4A8A-872C-C3846913FF46}"/>
              </a:ext>
            </a:extLst>
          </p:cNvPr>
          <p:cNvSpPr txBox="1"/>
          <p:nvPr/>
        </p:nvSpPr>
        <p:spPr>
          <a:xfrm>
            <a:off x="1768163" y="3153059"/>
            <a:ext cx="381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</a:rPr>
              <a:t>實作：用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XAMPP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1800" b="1" dirty="0">
                <a:solidFill>
                  <a:schemeClr val="tx1"/>
                </a:solidFill>
              </a:rPr>
              <a:t>完成以上需求</a:t>
            </a:r>
            <a:endParaRPr lang="en-US" altLang="zh-TW" sz="1800" b="1" dirty="0">
              <a:solidFill>
                <a:schemeClr val="tx1"/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21E0EFA1-B990-45E9-AE54-6B90AEC3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52" y="3080972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213A09B-A037-4323-B661-00B9F454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509" y="3548315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32E3AA0-1A97-449A-8FDC-D26C37845F7F}"/>
              </a:ext>
            </a:extLst>
          </p:cNvPr>
          <p:cNvSpPr txBox="1"/>
          <p:nvPr/>
        </p:nvSpPr>
        <p:spPr>
          <a:xfrm>
            <a:off x="2298209" y="3509732"/>
            <a:ext cx="5692816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XAMPP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將最基本的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Apache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伺服器、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打包在同一個安裝包中，功能強大，操作簡易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6" name="Picture 8" descr="Xampp logo landscape transparent PNG - StickPNG">
            <a:extLst>
              <a:ext uri="{FF2B5EF4-FFF2-40B4-BE49-F238E27FC236}">
                <a16:creationId xmlns:a16="http://schemas.microsoft.com/office/drawing/2014/main" id="{5DDC204B-C3AD-4127-9100-A671D593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876" y="2859407"/>
            <a:ext cx="1429049" cy="9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6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實驗：第一次連線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D949A25-2DC9-4270-8A8A-A83F64FE6211}"/>
              </a:ext>
            </a:extLst>
          </p:cNvPr>
          <p:cNvSpPr txBox="1"/>
          <p:nvPr/>
        </p:nvSpPr>
        <p:spPr>
          <a:xfrm>
            <a:off x="775249" y="1801915"/>
            <a:ext cx="7387444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打開記事本，任意輸入一串文字，並存檔為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first.html</a:t>
            </a: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將檔案放在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C:\xampp\htdocs\ (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要對外公開的檔案都放在這裡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使用剛剛查詢到的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，邀請同學連線進入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B8CA609-70A3-401E-8F06-ED27FB8C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2" y="3040591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329265AD-8961-4B70-ADF1-96BC3412FBCC}"/>
              </a:ext>
            </a:extLst>
          </p:cNvPr>
          <p:cNvSpPr txBox="1"/>
          <p:nvPr/>
        </p:nvSpPr>
        <p:spPr>
          <a:xfrm>
            <a:off x="1743684" y="3024298"/>
            <a:ext cx="5692816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網址為 </a:t>
            </a:r>
            <a:r>
              <a:rPr lang="en-US" altLang="zh-TW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http://xxx.xxx.xxx.xxx(</a:t>
            </a:r>
            <a:r>
              <a:rPr lang="zh-TW" altLang="en-US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</a:t>
            </a:r>
            <a:r>
              <a:rPr lang="en-US" altLang="zh-TW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IP)/first.html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F17CB2A-4FD1-4B6D-894C-4DEB7E28D4E8}"/>
              </a:ext>
            </a:extLst>
          </p:cNvPr>
          <p:cNvSpPr txBox="1"/>
          <p:nvPr/>
        </p:nvSpPr>
        <p:spPr>
          <a:xfrm>
            <a:off x="1124654" y="3389430"/>
            <a:ext cx="738744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bg1"/>
              </a:buClr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補充：在本機測試時，可以直接輸入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http://localhost/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FC2A81-A3F5-4732-8E6F-D7DDC741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9" y="3458752"/>
            <a:ext cx="349405" cy="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BB66F7D-E590-40C9-A15B-393CE7EB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4" y="3846350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BB15B4-9AF4-476E-BE7A-1499D1C6FD3D}"/>
              </a:ext>
            </a:extLst>
          </p:cNvPr>
          <p:cNvSpPr txBox="1"/>
          <p:nvPr/>
        </p:nvSpPr>
        <p:spPr>
          <a:xfrm>
            <a:off x="1767650" y="3817807"/>
            <a:ext cx="5692816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 對「自己」的 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送出請求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41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AF1EFB-1396-4BFE-979C-0EA21CD912E7}"/>
              </a:ext>
            </a:extLst>
          </p:cNvPr>
          <p:cNvSpPr/>
          <p:nvPr/>
        </p:nvSpPr>
        <p:spPr>
          <a:xfrm>
            <a:off x="66907" y="4463616"/>
            <a:ext cx="8926693" cy="6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3" name="Google Shape;413;p38"/>
          <p:cNvSpPr/>
          <p:nvPr/>
        </p:nvSpPr>
        <p:spPr>
          <a:xfrm>
            <a:off x="150400" y="1724722"/>
            <a:ext cx="8823000" cy="3263590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Localhost?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76894C3-DF06-4A74-8D7A-3A7C90CA25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33"/>
          <a:stretch/>
        </p:blipFill>
        <p:spPr>
          <a:xfrm>
            <a:off x="308639" y="1926382"/>
            <a:ext cx="3534267" cy="2849028"/>
          </a:xfrm>
          <a:prstGeom prst="roundRect">
            <a:avLst>
              <a:gd name="adj" fmla="val 708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B0405CA-A2C9-4D07-BCD7-CBC4498997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90" r="5343"/>
          <a:stretch/>
        </p:blipFill>
        <p:spPr>
          <a:xfrm>
            <a:off x="6230733" y="1901394"/>
            <a:ext cx="2571298" cy="2874017"/>
          </a:xfrm>
          <a:prstGeom prst="roundRect">
            <a:avLst>
              <a:gd name="adj" fmla="val 394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E6B4EBB-A907-4AB4-9770-06372A28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18" y="1926990"/>
            <a:ext cx="2279222" cy="2849028"/>
          </a:xfrm>
          <a:prstGeom prst="roundRect">
            <a:avLst>
              <a:gd name="adj" fmla="val 45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4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695383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138098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3649836" y="2025000"/>
            <a:ext cx="5099378" cy="1829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網頁內容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的組成元素</a:t>
            </a:r>
            <a:endParaRPr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75" y="779570"/>
            <a:ext cx="4959300" cy="43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Lesson 1-2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9" name="Google Shape;20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5068" t="188" r="-90" b="-188"/>
          <a:stretch/>
        </p:blipFill>
        <p:spPr>
          <a:xfrm>
            <a:off x="165268" y="689609"/>
            <a:ext cx="3118500" cy="3778500"/>
          </a:xfrm>
          <a:prstGeom prst="roundRect">
            <a:avLst>
              <a:gd name="adj" fmla="val 6823"/>
            </a:avLst>
          </a:prstGeom>
        </p:spPr>
      </p:pic>
      <p:sp>
        <p:nvSpPr>
          <p:cNvPr id="222" name="Google Shape;222;p32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2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5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225" name="Google Shape;225;p32">
            <a:hlinkClick r:id="rId6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226" name="Google Shape;226;p32">
            <a:hlinkClick r:id="rId7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227" name="Google Shape;227;p32">
            <a:hlinkClick r:id="rId8" action="ppaction://hlinksldjump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228" name="Google Shape;228;p32">
            <a:hlinkClick r:id="rId9" action="ppaction://hlinksldjump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1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E0844639-7D74-48D4-9343-C6261473FBBF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78330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695383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138098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75" y="779570"/>
            <a:ext cx="4959300" cy="43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Lesson 1-2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9" name="Google Shape;209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5068" t="188" r="-90" b="-188"/>
          <a:stretch/>
        </p:blipFill>
        <p:spPr>
          <a:xfrm>
            <a:off x="165268" y="689609"/>
            <a:ext cx="3118500" cy="3778500"/>
          </a:xfrm>
          <a:prstGeom prst="roundRect">
            <a:avLst>
              <a:gd name="adj" fmla="val 6823"/>
            </a:avLst>
          </a:prstGeom>
        </p:spPr>
      </p:pic>
      <p:sp>
        <p:nvSpPr>
          <p:cNvPr id="222" name="Google Shape;222;p32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2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5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225" name="Google Shape;225;p32">
            <a:hlinkClick r:id="rId6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226" name="Google Shape;226;p32">
            <a:hlinkClick r:id="rId7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227" name="Google Shape;227;p32">
            <a:hlinkClick r:id="rId8" action="ppaction://hlinksldjump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228" name="Google Shape;228;p32">
            <a:hlinkClick r:id="rId9" action="ppaction://hlinksldjump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1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E0844639-7D74-48D4-9343-C6261473FBBF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780D08-CFD0-4201-9545-134FDD8F1D85}"/>
              </a:ext>
            </a:extLst>
          </p:cNvPr>
          <p:cNvSpPr txBox="1"/>
          <p:nvPr/>
        </p:nvSpPr>
        <p:spPr>
          <a:xfrm>
            <a:off x="4145080" y="1998597"/>
            <a:ext cx="4031873" cy="188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經過剛剛的實驗可以知道，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一般的文字就可以當成網頁顯示。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但是否有些單調呢？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要怎麼美化剛剛的頁面？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12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1686700"/>
            <a:ext cx="6537900" cy="2813985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0321" t="-506" r="42429" b="506"/>
          <a:stretch/>
        </p:blipFill>
        <p:spPr>
          <a:xfrm>
            <a:off x="6861809" y="693393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是甚麼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1" name="Google Shape;244;p34">
            <a:extLst>
              <a:ext uri="{FF2B5EF4-FFF2-40B4-BE49-F238E27FC236}">
                <a16:creationId xmlns:a16="http://schemas.microsoft.com/office/drawing/2014/main" id="{FC73D928-83FB-48A7-B62B-B5DA1133ED5A}"/>
              </a:ext>
            </a:extLst>
          </p:cNvPr>
          <p:cNvSpPr/>
          <p:nvPr/>
        </p:nvSpPr>
        <p:spPr>
          <a:xfrm>
            <a:off x="177473" y="678650"/>
            <a:ext cx="6520927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5;p34">
            <a:extLst>
              <a:ext uri="{FF2B5EF4-FFF2-40B4-BE49-F238E27FC236}">
                <a16:creationId xmlns:a16="http://schemas.microsoft.com/office/drawing/2014/main" id="{010FE9E2-948D-463D-99AD-52CC4416BA03}"/>
              </a:ext>
            </a:extLst>
          </p:cNvPr>
          <p:cNvSpPr txBox="1">
            <a:spLocks/>
          </p:cNvSpPr>
          <p:nvPr/>
        </p:nvSpPr>
        <p:spPr>
          <a:xfrm>
            <a:off x="497606" y="748564"/>
            <a:ext cx="6029574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網頁呈現語言：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HTML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CF23468-7F1A-4CC5-BD99-11E00D6EE4D7}"/>
              </a:ext>
            </a:extLst>
          </p:cNvPr>
          <p:cNvSpPr txBox="1"/>
          <p:nvPr/>
        </p:nvSpPr>
        <p:spPr>
          <a:xfrm>
            <a:off x="497606" y="1813969"/>
            <a:ext cx="5971734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HyperText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Markup Language</a:t>
            </a: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是一種「標記語言」（並非程式語言）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使用「開始標籤」及「結束標籤」將網頁切成許多區段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有各種不同功能的標籤，加入文字以外的元素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使用，可以進一步指定標籤區段的外觀和風格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25E7A56-9883-47B5-9D2E-8388F116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2" y="3527230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D01A4C2-D793-4F78-AB65-19741C6C343B}"/>
              </a:ext>
            </a:extLst>
          </p:cNvPr>
          <p:cNvSpPr txBox="1"/>
          <p:nvPr/>
        </p:nvSpPr>
        <p:spPr>
          <a:xfrm>
            <a:off x="1293752" y="3482030"/>
            <a:ext cx="5692816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例如：嵌入圖片影片、互動式表單、表格、超連結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C539766-78C8-4C21-B5E0-7D84BA81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80" y="1911142"/>
            <a:ext cx="732680" cy="73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21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199775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1304575" y="746550"/>
            <a:ext cx="71244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About </a:t>
            </a:r>
            <a:r>
              <a:rPr lang="en" dirty="0">
                <a:solidFill>
                  <a:schemeClr val="dk2"/>
                </a:solidFill>
              </a:rPr>
              <a:t>us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247" name="Google Shape;247;p34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248" name="Google Shape;248;p34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4"/>
          <p:cNvSpPr/>
          <p:nvPr/>
        </p:nvSpPr>
        <p:spPr>
          <a:xfrm>
            <a:off x="199775" y="1757950"/>
            <a:ext cx="5076300" cy="2723100"/>
          </a:xfrm>
          <a:prstGeom prst="roundRect">
            <a:avLst>
              <a:gd name="adj" fmla="val 12119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1304575" y="2042200"/>
            <a:ext cx="3156600" cy="21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元智大學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資工系二年級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專長：Ｃ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++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</a:p>
        </p:txBody>
      </p:sp>
      <p:pic>
        <p:nvPicPr>
          <p:cNvPr id="257" name="Google Shape;257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" t="11687" r="-5" b="37400"/>
          <a:stretch/>
        </p:blipFill>
        <p:spPr>
          <a:xfrm>
            <a:off x="5416650" y="1757950"/>
            <a:ext cx="3556800" cy="2723100"/>
          </a:xfrm>
          <a:prstGeom prst="roundRect">
            <a:avLst>
              <a:gd name="adj" fmla="val 11329"/>
            </a:avLst>
          </a:prstGeom>
        </p:spPr>
      </p:pic>
      <p:sp>
        <p:nvSpPr>
          <p:cNvPr id="4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BCEB35-8EAF-4DCB-8530-36C6F2E8CC69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C52E4376-369E-4CED-A4BF-06D7C84BA40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4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1D8591A3-6AAE-47DE-893E-C3A18A8957B3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4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B8B8FBFC-9373-4779-8001-6BA47ECEEBA0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4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E151F81D-E30D-48F6-8B38-C5442FA96B97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4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C584328E-772B-45D2-87C2-F42C613820F0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4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96B209DA-A61E-4EFC-9686-475F5D4D0F29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49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E1C014A9-A48C-496C-AD2A-2E87DB605B00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1686700"/>
            <a:ext cx="6537900" cy="2813985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2404" t="-3" r="45690" b="3"/>
          <a:stretch/>
        </p:blipFill>
        <p:spPr>
          <a:xfrm>
            <a:off x="6861809" y="693393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是甚麼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1" name="Google Shape;244;p34">
            <a:extLst>
              <a:ext uri="{FF2B5EF4-FFF2-40B4-BE49-F238E27FC236}">
                <a16:creationId xmlns:a16="http://schemas.microsoft.com/office/drawing/2014/main" id="{FC73D928-83FB-48A7-B62B-B5DA1133ED5A}"/>
              </a:ext>
            </a:extLst>
          </p:cNvPr>
          <p:cNvSpPr/>
          <p:nvPr/>
        </p:nvSpPr>
        <p:spPr>
          <a:xfrm>
            <a:off x="177473" y="678650"/>
            <a:ext cx="6520927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5;p34">
            <a:extLst>
              <a:ext uri="{FF2B5EF4-FFF2-40B4-BE49-F238E27FC236}">
                <a16:creationId xmlns:a16="http://schemas.microsoft.com/office/drawing/2014/main" id="{010FE9E2-948D-463D-99AD-52CC4416BA03}"/>
              </a:ext>
            </a:extLst>
          </p:cNvPr>
          <p:cNvSpPr txBox="1">
            <a:spLocks/>
          </p:cNvSpPr>
          <p:nvPr/>
        </p:nvSpPr>
        <p:spPr>
          <a:xfrm>
            <a:off x="497606" y="748564"/>
            <a:ext cx="6029574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網頁呈現語言：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CSS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CF23468-7F1A-4CC5-BD99-11E00D6EE4D7}"/>
              </a:ext>
            </a:extLst>
          </p:cNvPr>
          <p:cNvSpPr txBox="1"/>
          <p:nvPr/>
        </p:nvSpPr>
        <p:spPr>
          <a:xfrm>
            <a:off x="497606" y="1821403"/>
            <a:ext cx="5971734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Cascading Style Sheets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階層式樣式表（非程式語言）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必須與標記語言搭配使用，用於指定網頁排版及外觀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通常以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id 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來辨識不同區段或類別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也可使用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製作簡單的動畫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每個瀏覽器可能對相同的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有些微不同的詮釋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對於靜態網頁來說，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已經足夠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443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AF1EFB-1396-4BFE-979C-0EA21CD912E7}"/>
              </a:ext>
            </a:extLst>
          </p:cNvPr>
          <p:cNvSpPr/>
          <p:nvPr/>
        </p:nvSpPr>
        <p:spPr>
          <a:xfrm>
            <a:off x="66907" y="4463616"/>
            <a:ext cx="8926693" cy="6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3" name="Google Shape;413;p38"/>
          <p:cNvSpPr/>
          <p:nvPr/>
        </p:nvSpPr>
        <p:spPr>
          <a:xfrm>
            <a:off x="150400" y="1724722"/>
            <a:ext cx="8823000" cy="3263590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HTML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&amp;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CSS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 不是程式語言！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pic>
        <p:nvPicPr>
          <p:cNvPr id="4" name="圖片 3" descr="一張含有 文字, 個人, 男人 的圖片&#10;&#10;自動產生的描述">
            <a:extLst>
              <a:ext uri="{FF2B5EF4-FFF2-40B4-BE49-F238E27FC236}">
                <a16:creationId xmlns:a16="http://schemas.microsoft.com/office/drawing/2014/main" id="{42076424-E28D-413D-9C13-BDEFF72CE5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406" y="1785028"/>
            <a:ext cx="1832473" cy="3074041"/>
          </a:xfrm>
          <a:prstGeom prst="roundRect">
            <a:avLst>
              <a:gd name="adj" fmla="val 91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729A47-3254-4645-8F34-A72162FD8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6200" y="1831700"/>
            <a:ext cx="3038985" cy="3038985"/>
          </a:xfrm>
          <a:prstGeom prst="roundRect">
            <a:avLst>
              <a:gd name="adj" fmla="val 639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113BE4-31E2-483F-825E-9A66E2CF6E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5530" y="1820084"/>
            <a:ext cx="2539100" cy="3038985"/>
          </a:xfrm>
          <a:prstGeom prst="roundRect">
            <a:avLst>
              <a:gd name="adj" fmla="val 55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60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1686700"/>
            <a:ext cx="6537900" cy="2813985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993" t="158" r="54579" b="-158"/>
          <a:stretch/>
        </p:blipFill>
        <p:spPr>
          <a:xfrm>
            <a:off x="6861809" y="693393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是甚麼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1" name="Google Shape;244;p34">
            <a:extLst>
              <a:ext uri="{FF2B5EF4-FFF2-40B4-BE49-F238E27FC236}">
                <a16:creationId xmlns:a16="http://schemas.microsoft.com/office/drawing/2014/main" id="{FC73D928-83FB-48A7-B62B-B5DA1133ED5A}"/>
              </a:ext>
            </a:extLst>
          </p:cNvPr>
          <p:cNvSpPr/>
          <p:nvPr/>
        </p:nvSpPr>
        <p:spPr>
          <a:xfrm>
            <a:off x="177473" y="678650"/>
            <a:ext cx="6520927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45;p34">
            <a:extLst>
              <a:ext uri="{FF2B5EF4-FFF2-40B4-BE49-F238E27FC236}">
                <a16:creationId xmlns:a16="http://schemas.microsoft.com/office/drawing/2014/main" id="{010FE9E2-948D-463D-99AD-52CC4416BA03}"/>
              </a:ext>
            </a:extLst>
          </p:cNvPr>
          <p:cNvSpPr txBox="1">
            <a:spLocks/>
          </p:cNvSpPr>
          <p:nvPr/>
        </p:nvSpPr>
        <p:spPr>
          <a:xfrm>
            <a:off x="247348" y="734697"/>
            <a:ext cx="6364203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前端程式語言：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JavaScript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CF23468-7F1A-4CC5-BD99-11E00D6EE4D7}"/>
              </a:ext>
            </a:extLst>
          </p:cNvPr>
          <p:cNvSpPr txBox="1"/>
          <p:nvPr/>
        </p:nvSpPr>
        <p:spPr>
          <a:xfrm>
            <a:off x="443582" y="1936683"/>
            <a:ext cx="5971734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可增加網頁互動性，讓網頁變得更為動態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為程式語言，可利用變數暫存資料、條件判斷及運算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在使用者端瀏覽器中執行，伺服器僅負責提供檔案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有許多開源的函式庫，讓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更為實用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0FE91B4-B427-4A1A-91E6-5EF12176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68" y="3412273"/>
            <a:ext cx="811248" cy="81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9CEE57C-1D6D-41B3-8A0C-097730A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2" y="3625532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C2CDB94-F149-4E01-891A-49259AA87056}"/>
              </a:ext>
            </a:extLst>
          </p:cNvPr>
          <p:cNvSpPr txBox="1"/>
          <p:nvPr/>
        </p:nvSpPr>
        <p:spPr>
          <a:xfrm>
            <a:off x="1193932" y="3602634"/>
            <a:ext cx="2846408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16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Vue</a:t>
            </a:r>
          </a:p>
        </p:txBody>
      </p:sp>
    </p:spTree>
    <p:extLst>
      <p:ext uri="{BB962C8B-B14F-4D97-AF65-F5344CB8AC3E}">
        <p14:creationId xmlns:p14="http://schemas.microsoft.com/office/powerpoint/2010/main" val="166309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1686700"/>
            <a:ext cx="6537900" cy="2813985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521" t="158" r="66665" b="-158"/>
          <a:stretch/>
        </p:blipFill>
        <p:spPr>
          <a:xfrm>
            <a:off x="6861809" y="693393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是甚麼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1" name="Google Shape;244;p34">
            <a:extLst>
              <a:ext uri="{FF2B5EF4-FFF2-40B4-BE49-F238E27FC236}">
                <a16:creationId xmlns:a16="http://schemas.microsoft.com/office/drawing/2014/main" id="{FC73D928-83FB-48A7-B62B-B5DA1133ED5A}"/>
              </a:ext>
            </a:extLst>
          </p:cNvPr>
          <p:cNvSpPr/>
          <p:nvPr/>
        </p:nvSpPr>
        <p:spPr>
          <a:xfrm>
            <a:off x="177473" y="678650"/>
            <a:ext cx="6520927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45;p34">
            <a:extLst>
              <a:ext uri="{FF2B5EF4-FFF2-40B4-BE49-F238E27FC236}">
                <a16:creationId xmlns:a16="http://schemas.microsoft.com/office/drawing/2014/main" id="{010FE9E2-948D-463D-99AD-52CC4416BA03}"/>
              </a:ext>
            </a:extLst>
          </p:cNvPr>
          <p:cNvSpPr txBox="1">
            <a:spLocks/>
          </p:cNvSpPr>
          <p:nvPr/>
        </p:nvSpPr>
        <p:spPr>
          <a:xfrm>
            <a:off x="247348" y="734697"/>
            <a:ext cx="6364203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後端程式語言：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PHP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CF23468-7F1A-4CC5-BD99-11E00D6EE4D7}"/>
              </a:ext>
            </a:extLst>
          </p:cNvPr>
          <p:cNvSpPr txBox="1"/>
          <p:nvPr/>
        </p:nvSpPr>
        <p:spPr>
          <a:xfrm>
            <a:off x="443582" y="1936683"/>
            <a:ext cx="5971734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在伺服器端執行，將執行後的輸出傳送到前端顯示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使用者是無法看到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原始碼的（只會看到執行結果）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可以接收前端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回來的資訊並進行處理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可以連接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資料庫進行資料儲存及查詢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9CEE57C-1D6D-41B3-8A0C-097730A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82" y="3615497"/>
            <a:ext cx="319700" cy="3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C2CDB94-F149-4E01-891A-49259AA87056}"/>
              </a:ext>
            </a:extLst>
          </p:cNvPr>
          <p:cNvSpPr txBox="1"/>
          <p:nvPr/>
        </p:nvSpPr>
        <p:spPr>
          <a:xfrm>
            <a:off x="1256582" y="3590561"/>
            <a:ext cx="3477086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常見用法：用於帳號密碼註冊及登入</a:t>
            </a:r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E06A45F-4CC3-4DB7-B83E-9FA76983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90" y="3650127"/>
            <a:ext cx="669055" cy="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109C5468-F69A-4059-845D-0CAE63BF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93" y="3029781"/>
            <a:ext cx="728292" cy="7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9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AF1EFB-1396-4BFE-979C-0EA21CD912E7}"/>
              </a:ext>
            </a:extLst>
          </p:cNvPr>
          <p:cNvSpPr/>
          <p:nvPr/>
        </p:nvSpPr>
        <p:spPr>
          <a:xfrm>
            <a:off x="66907" y="4463616"/>
            <a:ext cx="8926693" cy="6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3" name="Google Shape;413;p38"/>
          <p:cNvSpPr/>
          <p:nvPr/>
        </p:nvSpPr>
        <p:spPr>
          <a:xfrm>
            <a:off x="150400" y="1724722"/>
            <a:ext cx="8823000" cy="3263590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858403" y="767383"/>
            <a:ext cx="7427194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還有很多不同的後端程式語言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A4AA79C-65B5-4658-A217-AD0894492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42" y="1828159"/>
            <a:ext cx="3056716" cy="30567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06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實驗：查看網頁組成元素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D949A25-2DC9-4270-8A8A-A83F64FE6211}"/>
              </a:ext>
            </a:extLst>
          </p:cNvPr>
          <p:cNvSpPr txBox="1"/>
          <p:nvPr/>
        </p:nvSpPr>
        <p:spPr>
          <a:xfrm>
            <a:off x="775250" y="2148879"/>
            <a:ext cx="7387444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進入任何一個網站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F12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開啟開發者工具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點進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sources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欄位，觀察組成該網頁的元素有哪些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操作網頁的同時，觀察是否有變化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25B6B0A-3E1C-4759-B301-4C65E046A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389" y="2395565"/>
            <a:ext cx="936292" cy="9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F2A29D4-E5C2-4D64-94CC-8690BE6E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52" y="3131444"/>
            <a:ext cx="894197" cy="89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4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準備開始創作第一個網頁！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C330C94-34AF-47F2-8FCD-94823DF1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4" y="2076708"/>
            <a:ext cx="495042" cy="4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D439600-1A3E-4A23-9FEA-52BB505428B5}"/>
              </a:ext>
            </a:extLst>
          </p:cNvPr>
          <p:cNvSpPr txBox="1"/>
          <p:nvPr/>
        </p:nvSpPr>
        <p:spPr>
          <a:xfrm>
            <a:off x="1834556" y="2037747"/>
            <a:ext cx="5931167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bg1"/>
              </a:buClr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編輯工具：請下載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Visual Studio Code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Sublime text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42" name="Picture 6" descr="Visual Studio Code - Code Editing. Redefined">
            <a:extLst>
              <a:ext uri="{FF2B5EF4-FFF2-40B4-BE49-F238E27FC236}">
                <a16:creationId xmlns:a16="http://schemas.microsoft.com/office/drawing/2014/main" id="{4F286335-F729-4B47-97CB-BBF3EF23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18" y="2683515"/>
            <a:ext cx="3352582" cy="1676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Sublime Text - Text Editing, Done Right">
            <a:extLst>
              <a:ext uri="{FF2B5EF4-FFF2-40B4-BE49-F238E27FC236}">
                <a16:creationId xmlns:a16="http://schemas.microsoft.com/office/drawing/2014/main" id="{882CD5AF-63E0-400B-B21D-DDF6194F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39" y="2665380"/>
            <a:ext cx="3252880" cy="1694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0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695383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138098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3999018" y="1619035"/>
            <a:ext cx="4401013" cy="26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基本概念</a:t>
            </a:r>
            <a:br>
              <a:rPr lang="en-US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75" y="779570"/>
            <a:ext cx="4959300" cy="43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第一章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9" name="Google Shape;209;p3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502" b="2502"/>
          <a:stretch/>
        </p:blipFill>
        <p:spPr>
          <a:xfrm>
            <a:off x="165268" y="689609"/>
            <a:ext cx="3118500" cy="3778500"/>
          </a:xfrm>
          <a:prstGeom prst="roundRect">
            <a:avLst>
              <a:gd name="adj" fmla="val 6823"/>
            </a:avLst>
          </a:prstGeom>
        </p:spPr>
      </p:pic>
      <p:sp>
        <p:nvSpPr>
          <p:cNvPr id="222" name="Google Shape;222;p32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2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5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225" name="Google Shape;225;p32">
            <a:hlinkClick r:id="rId6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226" name="Google Shape;226;p32">
            <a:hlinkClick r:id="rId7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227" name="Google Shape;227;p32">
            <a:hlinkClick r:id="rId8" action="ppaction://hlinksldjump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228" name="Google Shape;228;p32">
            <a:hlinkClick r:id="rId9" action="ppaction://hlinksldjump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1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E0844639-7D74-48D4-9343-C6261473FBBF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5781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/>
          <p:nvPr/>
        </p:nvSpPr>
        <p:spPr>
          <a:xfrm>
            <a:off x="190923" y="1741830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主機之間的溝通</a:t>
            </a:r>
            <a:endParaRPr lang="en-US" altLang="zh-TW"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3212668" y="1741730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呈現語言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Html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、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CSS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210559" y="3171450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連線地址和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Ports</a:t>
            </a:r>
          </a:p>
        </p:txBody>
      </p:sp>
      <p:sp>
        <p:nvSpPr>
          <p:cNvPr id="377" name="Google Shape;377;p37"/>
          <p:cNvSpPr/>
          <p:nvPr/>
        </p:nvSpPr>
        <p:spPr>
          <a:xfrm>
            <a:off x="3242404" y="3171350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前後端程式語言</a:t>
            </a:r>
            <a:endParaRPr lang="en-US" altLang="zh-TW"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JavaScript</a:t>
            </a:r>
            <a:r>
              <a:rPr lang="zh-TW" altLang="en-US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、</a:t>
            </a:r>
            <a:r>
              <a:rPr lang="en-US" altLang="zh-TW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PHP</a:t>
            </a:r>
            <a:endParaRPr lang="zh-TW" altLang="en-US" sz="1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8" name="Google Shape;374;p37">
            <a:extLst>
              <a:ext uri="{FF2B5EF4-FFF2-40B4-BE49-F238E27FC236}">
                <a16:creationId xmlns:a16="http://schemas.microsoft.com/office/drawing/2014/main" id="{192239AC-47ED-46FB-A9B5-B2DB50F740AA}"/>
              </a:ext>
            </a:extLst>
          </p:cNvPr>
          <p:cNvSpPr/>
          <p:nvPr/>
        </p:nvSpPr>
        <p:spPr>
          <a:xfrm>
            <a:off x="6223701" y="1730682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</a:rPr>
              <a:t>呈現軟體</a:t>
            </a:r>
            <a:endParaRPr lang="en-US" altLang="zh-TW"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</a:endParaRPr>
          </a:p>
        </p:txBody>
      </p:sp>
      <p:sp>
        <p:nvSpPr>
          <p:cNvPr id="39" name="Google Shape;376;p37">
            <a:extLst>
              <a:ext uri="{FF2B5EF4-FFF2-40B4-BE49-F238E27FC236}">
                <a16:creationId xmlns:a16="http://schemas.microsoft.com/office/drawing/2014/main" id="{253EF33F-2D10-47B9-81C8-456DD4CDB276}"/>
              </a:ext>
            </a:extLst>
          </p:cNvPr>
          <p:cNvSpPr/>
          <p:nvPr/>
        </p:nvSpPr>
        <p:spPr>
          <a:xfrm>
            <a:off x="6243337" y="3160302"/>
            <a:ext cx="2700000" cy="12600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範例及實作</a:t>
            </a:r>
          </a:p>
        </p:txBody>
      </p:sp>
      <p:sp>
        <p:nvSpPr>
          <p:cNvPr id="40" name="Google Shape;244;p34">
            <a:extLst>
              <a:ext uri="{FF2B5EF4-FFF2-40B4-BE49-F238E27FC236}">
                <a16:creationId xmlns:a16="http://schemas.microsoft.com/office/drawing/2014/main" id="{5C992928-0164-4161-97DD-1A8D6F7AE962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5;p34">
            <a:extLst>
              <a:ext uri="{FF2B5EF4-FFF2-40B4-BE49-F238E27FC236}">
                <a16:creationId xmlns:a16="http://schemas.microsoft.com/office/drawing/2014/main" id="{5D331A59-0483-4235-9F4E-30649DB831D7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Lecture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FDFAF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altLang="zh-TW" sz="40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sz="40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" name="Google Shape;247;p34">
            <a:extLst>
              <a:ext uri="{FF2B5EF4-FFF2-40B4-BE49-F238E27FC236}">
                <a16:creationId xmlns:a16="http://schemas.microsoft.com/office/drawing/2014/main" id="{6906DBDE-B072-4DE6-8245-5E261DB876E5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43" name="Google Shape;248;p34">
              <a:extLst>
                <a:ext uri="{FF2B5EF4-FFF2-40B4-BE49-F238E27FC236}">
                  <a16:creationId xmlns:a16="http://schemas.microsoft.com/office/drawing/2014/main" id="{B4E4236D-2030-481E-847E-9F61839C85CD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;p34">
              <a:extLst>
                <a:ext uri="{FF2B5EF4-FFF2-40B4-BE49-F238E27FC236}">
                  <a16:creationId xmlns:a16="http://schemas.microsoft.com/office/drawing/2014/main" id="{1B3A93EA-905D-4458-BA6E-6AE65F0E1B8F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;p34">
              <a:extLst>
                <a:ext uri="{FF2B5EF4-FFF2-40B4-BE49-F238E27FC236}">
                  <a16:creationId xmlns:a16="http://schemas.microsoft.com/office/drawing/2014/main" id="{384F9550-1861-4633-B091-8DDF0D5819AC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1;p34">
              <a:extLst>
                <a:ext uri="{FF2B5EF4-FFF2-40B4-BE49-F238E27FC236}">
                  <a16:creationId xmlns:a16="http://schemas.microsoft.com/office/drawing/2014/main" id="{EAA4B0F1-F74E-42BD-A684-DCBC90BE08F1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2;p34">
              <a:extLst>
                <a:ext uri="{FF2B5EF4-FFF2-40B4-BE49-F238E27FC236}">
                  <a16:creationId xmlns:a16="http://schemas.microsoft.com/office/drawing/2014/main" id="{5115077E-6C10-4C32-9E5A-7D413A008804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3;p34">
              <a:extLst>
                <a:ext uri="{FF2B5EF4-FFF2-40B4-BE49-F238E27FC236}">
                  <a16:creationId xmlns:a16="http://schemas.microsoft.com/office/drawing/2014/main" id="{BC2F4384-B6EB-4EEF-8EBB-245E1E74444B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B427DD0-F5E2-4178-A156-345B8E60FC80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318BCCC4-83CD-4DC2-B2FA-8A4A2DFC79AA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5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93B8D163-D3FE-4A24-874A-EEFD6101517C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5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F637CC71-FB5E-4B36-BBC2-203603891C1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5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E4BFEE28-F92C-4834-99FC-27D6D6CA1D12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5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96293FE0-F0B6-4D0C-84CA-36A6C5ADECCE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5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BF722D9E-2694-405E-BAC8-310F993B5A75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5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101528EF-B721-4515-A4F5-EF47B66054ED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695383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138098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3649836" y="2025000"/>
            <a:ext cx="5099378" cy="1829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主機之間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的雙向溝通</a:t>
            </a:r>
            <a:endParaRPr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75" y="779570"/>
            <a:ext cx="4959300" cy="43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Lesson 1-1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9" name="Google Shape;209;p3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562" r="22562"/>
          <a:stretch/>
        </p:blipFill>
        <p:spPr>
          <a:xfrm>
            <a:off x="165268" y="689609"/>
            <a:ext cx="3118500" cy="3778500"/>
          </a:xfrm>
          <a:prstGeom prst="roundRect">
            <a:avLst>
              <a:gd name="adj" fmla="val 6823"/>
            </a:avLst>
          </a:prstGeom>
        </p:spPr>
      </p:pic>
      <p:sp>
        <p:nvSpPr>
          <p:cNvPr id="222" name="Google Shape;222;p32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2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5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225" name="Google Shape;225;p32">
            <a:hlinkClick r:id="rId6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226" name="Google Shape;226;p32">
            <a:hlinkClick r:id="rId7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227" name="Google Shape;227;p32">
            <a:hlinkClick r:id="rId8" action="ppaction://hlinksldjump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228" name="Google Shape;228;p32">
            <a:hlinkClick r:id="rId9" action="ppaction://hlinksldjump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1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E0844639-7D74-48D4-9343-C6261473FBBF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9203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150400" y="1724722"/>
            <a:ext cx="8823000" cy="2738894"/>
          </a:xfrm>
          <a:prstGeom prst="roundRect">
            <a:avLst>
              <a:gd name="adj" fmla="val 1401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subTitle" idx="1"/>
          </p:nvPr>
        </p:nvSpPr>
        <p:spPr>
          <a:xfrm>
            <a:off x="365693" y="1800179"/>
            <a:ext cx="19800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Phase</a:t>
            </a:r>
            <a:r>
              <a:rPr lang="en" dirty="0">
                <a:solidFill>
                  <a:schemeClr val="bg1"/>
                </a:solidFill>
              </a:rPr>
              <a:t>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3"/>
          </p:nvPr>
        </p:nvSpPr>
        <p:spPr>
          <a:xfrm>
            <a:off x="365693" y="2215143"/>
            <a:ext cx="2474150" cy="1100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當我們想要上網時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在瀏覽器輸入想去的網址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瀏覽器向伺服器送出請求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開始等待伺服器回應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Google Shape;247;p34">
            <a:extLst>
              <a:ext uri="{FF2B5EF4-FFF2-40B4-BE49-F238E27FC236}">
                <a16:creationId xmlns:a16="http://schemas.microsoft.com/office/drawing/2014/main" id="{D8BAABE7-C1A7-4E07-B68A-95570CB8FE5D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63" name="Google Shape;248;p34">
              <a:extLst>
                <a:ext uri="{FF2B5EF4-FFF2-40B4-BE49-F238E27FC236}">
                  <a16:creationId xmlns:a16="http://schemas.microsoft.com/office/drawing/2014/main" id="{2484BE31-4EC7-4061-BC23-1E3B1A60D2E2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;p34">
              <a:extLst>
                <a:ext uri="{FF2B5EF4-FFF2-40B4-BE49-F238E27FC236}">
                  <a16:creationId xmlns:a16="http://schemas.microsoft.com/office/drawing/2014/main" id="{F505C059-AEE6-41D4-8A9D-A842EBFE76FD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0;p34">
              <a:extLst>
                <a:ext uri="{FF2B5EF4-FFF2-40B4-BE49-F238E27FC236}">
                  <a16:creationId xmlns:a16="http://schemas.microsoft.com/office/drawing/2014/main" id="{EA6F6EB7-5B8F-499B-B30F-739593597ED4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;p34">
              <a:extLst>
                <a:ext uri="{FF2B5EF4-FFF2-40B4-BE49-F238E27FC236}">
                  <a16:creationId xmlns:a16="http://schemas.microsoft.com/office/drawing/2014/main" id="{C448EEA9-D4D8-4156-BF5F-7BCDEAAECAB8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2;p34">
              <a:extLst>
                <a:ext uri="{FF2B5EF4-FFF2-40B4-BE49-F238E27FC236}">
                  <a16:creationId xmlns:a16="http://schemas.microsoft.com/office/drawing/2014/main" id="{B1225001-8E52-481B-A3C3-81B54AA5568B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;p34">
              <a:extLst>
                <a:ext uri="{FF2B5EF4-FFF2-40B4-BE49-F238E27FC236}">
                  <a16:creationId xmlns:a16="http://schemas.microsoft.com/office/drawing/2014/main" id="{83B7C993-0FDC-4347-BDE6-B827438FE957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C46C8AC-ED9E-4640-8EFE-7685572078DF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223;p32">
            <a:hlinkClick r:id="rId3" action="ppaction://hlinksldjump"/>
            <a:extLst>
              <a:ext uri="{FF2B5EF4-FFF2-40B4-BE49-F238E27FC236}">
                <a16:creationId xmlns:a16="http://schemas.microsoft.com/office/drawing/2014/main" id="{1DF266B1-8A65-48A2-9E64-B62758EF5AA0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71" name="Google Shape;224;p32">
            <a:hlinkClick r:id="rId4" action="ppaction://hlinksldjump"/>
            <a:extLst>
              <a:ext uri="{FF2B5EF4-FFF2-40B4-BE49-F238E27FC236}">
                <a16:creationId xmlns:a16="http://schemas.microsoft.com/office/drawing/2014/main" id="{C4BF6C45-CC6E-471B-B761-D99526E606C6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72" name="Google Shape;225;p32">
            <a:hlinkClick r:id="rId5" action="ppaction://hlinksldjump"/>
            <a:extLst>
              <a:ext uri="{FF2B5EF4-FFF2-40B4-BE49-F238E27FC236}">
                <a16:creationId xmlns:a16="http://schemas.microsoft.com/office/drawing/2014/main" id="{9D3EA186-F070-4B9E-A39E-D5C9D76151A5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73" name="Google Shape;226;p32">
            <a:hlinkClick r:id="rId6" action="ppaction://hlinksldjump"/>
            <a:extLst>
              <a:ext uri="{FF2B5EF4-FFF2-40B4-BE49-F238E27FC236}">
                <a16:creationId xmlns:a16="http://schemas.microsoft.com/office/drawing/2014/main" id="{980EB0B4-832F-41A2-9579-7B6C9BD91C3B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74" name="Google Shape;227;p32">
            <a:hlinkClick r:id="rId7" action="ppaction://hlinksldjump"/>
            <a:extLst>
              <a:ext uri="{FF2B5EF4-FFF2-40B4-BE49-F238E27FC236}">
                <a16:creationId xmlns:a16="http://schemas.microsoft.com/office/drawing/2014/main" id="{C4428692-3B4A-4442-8297-233B801AED96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75" name="Google Shape;228;p32">
            <a:hlinkClick r:id="rId8" action="ppaction://hlinksldjump"/>
            <a:extLst>
              <a:ext uri="{FF2B5EF4-FFF2-40B4-BE49-F238E27FC236}">
                <a16:creationId xmlns:a16="http://schemas.microsoft.com/office/drawing/2014/main" id="{C1B6552D-91FD-4912-9B87-E112C7FBA1AE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76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0EABFC58-4454-4363-99FF-36F72524C711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79" name="Google Shape;244;p34">
            <a:extLst>
              <a:ext uri="{FF2B5EF4-FFF2-40B4-BE49-F238E27FC236}">
                <a16:creationId xmlns:a16="http://schemas.microsoft.com/office/drawing/2014/main" id="{BDCF4EA0-7DE7-4154-8321-12B1062B65A7}"/>
              </a:ext>
            </a:extLst>
          </p:cNvPr>
          <p:cNvSpPr/>
          <p:nvPr/>
        </p:nvSpPr>
        <p:spPr>
          <a:xfrm>
            <a:off x="177473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45;p34">
            <a:extLst>
              <a:ext uri="{FF2B5EF4-FFF2-40B4-BE49-F238E27FC236}">
                <a16:creationId xmlns:a16="http://schemas.microsoft.com/office/drawing/2014/main" id="{8384FCC0-5E82-47B8-8550-79B3C301C742}"/>
              </a:ext>
            </a:extLst>
          </p:cNvPr>
          <p:cNvSpPr txBox="1">
            <a:spLocks/>
          </p:cNvSpPr>
          <p:nvPr/>
        </p:nvSpPr>
        <p:spPr>
          <a:xfrm>
            <a:off x="497606" y="733696"/>
            <a:ext cx="7124400" cy="73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簡單來說，網頁是怎麼運作的？</a:t>
            </a:r>
            <a:endParaRPr 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DDDCB0-1550-4034-A832-2D7E8116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00" y="3413275"/>
            <a:ext cx="829000" cy="8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Google Shape;414;p38">
            <a:extLst>
              <a:ext uri="{FF2B5EF4-FFF2-40B4-BE49-F238E27FC236}">
                <a16:creationId xmlns:a16="http://schemas.microsoft.com/office/drawing/2014/main" id="{197EBB5C-3B8B-4A7F-A679-0E62D04D9D29}"/>
              </a:ext>
            </a:extLst>
          </p:cNvPr>
          <p:cNvSpPr txBox="1">
            <a:spLocks/>
          </p:cNvSpPr>
          <p:nvPr/>
        </p:nvSpPr>
        <p:spPr>
          <a:xfrm>
            <a:off x="3774443" y="3218712"/>
            <a:ext cx="1980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>
                <a:solidFill>
                  <a:schemeClr val="bg1"/>
                </a:solidFill>
              </a:rPr>
              <a:t>Phase</a:t>
            </a:r>
            <a:r>
              <a:rPr lang="en-US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13" name="Google Shape;418;p38">
            <a:extLst>
              <a:ext uri="{FF2B5EF4-FFF2-40B4-BE49-F238E27FC236}">
                <a16:creationId xmlns:a16="http://schemas.microsoft.com/office/drawing/2014/main" id="{EEE18BA9-AD49-48B4-9180-59EFA4D1DFD3}"/>
              </a:ext>
            </a:extLst>
          </p:cNvPr>
          <p:cNvSpPr txBox="1">
            <a:spLocks/>
          </p:cNvSpPr>
          <p:nvPr/>
        </p:nvSpPr>
        <p:spPr>
          <a:xfrm>
            <a:off x="3774442" y="3633676"/>
            <a:ext cx="2689443" cy="64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伺服器收到我們的請求</a:t>
            </a:r>
            <a:b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準備好我們要的內容並回傳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1E309D8-674F-4BF5-AE23-BCCDDCDF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774" y="2300132"/>
            <a:ext cx="884515" cy="8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414;p38">
            <a:extLst>
              <a:ext uri="{FF2B5EF4-FFF2-40B4-BE49-F238E27FC236}">
                <a16:creationId xmlns:a16="http://schemas.microsoft.com/office/drawing/2014/main" id="{29360D7D-25B7-4702-9D47-684C55DA6125}"/>
              </a:ext>
            </a:extLst>
          </p:cNvPr>
          <p:cNvSpPr txBox="1">
            <a:spLocks/>
          </p:cNvSpPr>
          <p:nvPr/>
        </p:nvSpPr>
        <p:spPr>
          <a:xfrm>
            <a:off x="6017837" y="1835953"/>
            <a:ext cx="1980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>
                <a:solidFill>
                  <a:schemeClr val="bg1"/>
                </a:solidFill>
              </a:rPr>
              <a:t>Phase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Google Shape;418;p38">
            <a:extLst>
              <a:ext uri="{FF2B5EF4-FFF2-40B4-BE49-F238E27FC236}">
                <a16:creationId xmlns:a16="http://schemas.microsoft.com/office/drawing/2014/main" id="{895C406B-BF6B-4FDC-B34C-999998C7B7A0}"/>
              </a:ext>
            </a:extLst>
          </p:cNvPr>
          <p:cNvSpPr txBox="1">
            <a:spLocks/>
          </p:cNvSpPr>
          <p:nvPr/>
        </p:nvSpPr>
        <p:spPr>
          <a:xfrm>
            <a:off x="6017837" y="2250917"/>
            <a:ext cx="2829060" cy="110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瀏覽器接收到回應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依照檔案中的指示排版與執行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準備就緒時呈現給使用者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BAEC854-F62A-4724-ABA9-05062ADF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843441" y="3263260"/>
            <a:ext cx="476252" cy="47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6">
            <a:extLst>
              <a:ext uri="{FF2B5EF4-FFF2-40B4-BE49-F238E27FC236}">
                <a16:creationId xmlns:a16="http://schemas.microsoft.com/office/drawing/2014/main" id="{62803BF1-3FFF-46E3-A8D2-7E3C3053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5395984" y="2564430"/>
            <a:ext cx="476252" cy="47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2E7F705-0335-42AD-8B99-EBCDFCA05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16" y="3263259"/>
            <a:ext cx="922165" cy="9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56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678650"/>
            <a:ext cx="6537900" cy="3792300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0591" t="-104" r="23517" b="104"/>
          <a:stretch/>
        </p:blipFill>
        <p:spPr>
          <a:xfrm>
            <a:off x="6876677" y="678525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097497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：伺服器（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）是什麼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9223E6-08E2-4E5B-9E5D-DB0EC6939D14}"/>
              </a:ext>
            </a:extLst>
          </p:cNvPr>
          <p:cNvSpPr txBox="1"/>
          <p:nvPr/>
        </p:nvSpPr>
        <p:spPr>
          <a:xfrm>
            <a:off x="629105" y="1939217"/>
            <a:ext cx="4859022" cy="170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規模可大可小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每臺電腦經過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適當設置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都可成為伺服器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儲存必要檔案，並提供服務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接收客戶端使用者的請求並做出適當回應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678650"/>
            <a:ext cx="6537900" cy="3792300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0626" t="158" r="12194" b="-158"/>
          <a:stretch/>
        </p:blipFill>
        <p:spPr>
          <a:xfrm>
            <a:off x="6876677" y="678525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097497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：我的電腦怎麼找到伺服器？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9223E6-08E2-4E5B-9E5D-DB0EC6939D14}"/>
              </a:ext>
            </a:extLst>
          </p:cNvPr>
          <p:cNvSpPr txBox="1"/>
          <p:nvPr/>
        </p:nvSpPr>
        <p:spPr>
          <a:xfrm>
            <a:off x="640866" y="1720042"/>
            <a:ext cx="5346335" cy="1703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主機之間是用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來認得對方，並非網址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網址只是方便我們記憶而發明的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當我們輸入網址，透過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DNS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，將網址轉為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Google Shape;677;p43">
            <a:extLst>
              <a:ext uri="{FF2B5EF4-FFF2-40B4-BE49-F238E27FC236}">
                <a16:creationId xmlns:a16="http://schemas.microsoft.com/office/drawing/2014/main" id="{C55A4DFC-9F00-4848-A3C7-5C215B0F7D7D}"/>
              </a:ext>
            </a:extLst>
          </p:cNvPr>
          <p:cNvSpPr txBox="1">
            <a:spLocks/>
          </p:cNvSpPr>
          <p:nvPr/>
        </p:nvSpPr>
        <p:spPr>
          <a:xfrm>
            <a:off x="593940" y="3278707"/>
            <a:ext cx="4908000" cy="51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例如：當我們想要前往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DD0408-DD4D-4B02-8BA5-42E045F1EA76}"/>
              </a:ext>
            </a:extLst>
          </p:cNvPr>
          <p:cNvSpPr txBox="1"/>
          <p:nvPr/>
        </p:nvSpPr>
        <p:spPr>
          <a:xfrm>
            <a:off x="591903" y="3781873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Google.com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FADCAEF-DBEC-4DA2-AA75-C77D3DF97D4C}"/>
              </a:ext>
            </a:extLst>
          </p:cNvPr>
          <p:cNvSpPr txBox="1"/>
          <p:nvPr/>
        </p:nvSpPr>
        <p:spPr>
          <a:xfrm>
            <a:off x="2610416" y="379477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DNS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開始查詢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2EA9AD6-F09E-46DA-8C55-50659078508E}"/>
              </a:ext>
            </a:extLst>
          </p:cNvPr>
          <p:cNvSpPr txBox="1"/>
          <p:nvPr/>
        </p:nvSpPr>
        <p:spPr>
          <a:xfrm>
            <a:off x="4240420" y="3809216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142.251.42.238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89597C-C81F-408A-8749-88BD287ADB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5352" y="3820668"/>
            <a:ext cx="304800" cy="3048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7E32D08-ECF9-4485-BB18-55ADB00100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448" y="382810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/>
          <p:nvPr/>
        </p:nvSpPr>
        <p:spPr>
          <a:xfrm>
            <a:off x="160500" y="678650"/>
            <a:ext cx="6537900" cy="3792300"/>
          </a:xfrm>
          <a:prstGeom prst="roundRect">
            <a:avLst>
              <a:gd name="adj" fmla="val 697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6" name="Google Shape;676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375" r="31375"/>
          <a:stretch/>
        </p:blipFill>
        <p:spPr>
          <a:xfrm>
            <a:off x="6876677" y="678525"/>
            <a:ext cx="2118900" cy="3792300"/>
          </a:xfrm>
          <a:prstGeom prst="roundRect">
            <a:avLst>
              <a:gd name="adj" fmla="val 12342"/>
            </a:avLst>
          </a:prstGeom>
        </p:spPr>
      </p:pic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93940" y="1100164"/>
            <a:ext cx="4908000" cy="51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4" name="Google Shape;247;p34">
            <a:extLst>
              <a:ext uri="{FF2B5EF4-FFF2-40B4-BE49-F238E27FC236}">
                <a16:creationId xmlns:a16="http://schemas.microsoft.com/office/drawing/2014/main" id="{D1875BBD-5861-4DE6-9559-A57D240B4A00}"/>
              </a:ext>
            </a:extLst>
          </p:cNvPr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75" name="Google Shape;248;p34">
              <a:extLst>
                <a:ext uri="{FF2B5EF4-FFF2-40B4-BE49-F238E27FC236}">
                  <a16:creationId xmlns:a16="http://schemas.microsoft.com/office/drawing/2014/main" id="{4AF222FD-2B2B-45DF-B252-C27F1E566E4E}"/>
                </a:ext>
              </a:extLst>
            </p:cNvPr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9;p34">
              <a:extLst>
                <a:ext uri="{FF2B5EF4-FFF2-40B4-BE49-F238E27FC236}">
                  <a16:creationId xmlns:a16="http://schemas.microsoft.com/office/drawing/2014/main" id="{0F0EBDC5-148E-4904-BA84-20BA6D3BAD8C}"/>
                </a:ext>
              </a:extLst>
            </p:cNvPr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;p34">
              <a:extLst>
                <a:ext uri="{FF2B5EF4-FFF2-40B4-BE49-F238E27FC236}">
                  <a16:creationId xmlns:a16="http://schemas.microsoft.com/office/drawing/2014/main" id="{D46E488F-F9D9-4796-AF89-ECB831980F57}"/>
                </a:ext>
              </a:extLst>
            </p:cNvPr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;p34">
              <a:extLst>
                <a:ext uri="{FF2B5EF4-FFF2-40B4-BE49-F238E27FC236}">
                  <a16:creationId xmlns:a16="http://schemas.microsoft.com/office/drawing/2014/main" id="{8C28C781-89CD-41AD-B10A-9BE4F8CECFE3}"/>
                </a:ext>
              </a:extLst>
            </p:cNvPr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;p34">
              <a:extLst>
                <a:ext uri="{FF2B5EF4-FFF2-40B4-BE49-F238E27FC236}">
                  <a16:creationId xmlns:a16="http://schemas.microsoft.com/office/drawing/2014/main" id="{9B004468-8403-44F1-97EA-6A7DE16B601E}"/>
                </a:ext>
              </a:extLst>
            </p:cNvPr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3;p34">
              <a:extLst>
                <a:ext uri="{FF2B5EF4-FFF2-40B4-BE49-F238E27FC236}">
                  <a16:creationId xmlns:a16="http://schemas.microsoft.com/office/drawing/2014/main" id="{8182D24E-CC58-436F-96E4-A48B9F260BF1}"/>
                </a:ext>
              </a:extLst>
            </p:cNvPr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458238-AC3F-4BC8-A6CB-36A311B68A9A}"/>
              </a:ext>
            </a:extLst>
          </p:cNvPr>
          <p:cNvSpPr txBox="1"/>
          <p:nvPr/>
        </p:nvSpPr>
        <p:spPr>
          <a:xfrm>
            <a:off x="775250" y="240200"/>
            <a:ext cx="992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Website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223;p32">
            <a:hlinkClick r:id="rId4" action="ppaction://hlinksldjump"/>
            <a:extLst>
              <a:ext uri="{FF2B5EF4-FFF2-40B4-BE49-F238E27FC236}">
                <a16:creationId xmlns:a16="http://schemas.microsoft.com/office/drawing/2014/main" id="{F0C982A0-8F65-47D0-A28A-2DCB94A2DD38}"/>
              </a:ext>
            </a:extLst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83" name="Google Shape;224;p32">
            <a:hlinkClick r:id="rId5" action="ppaction://hlinksldjump"/>
            <a:extLst>
              <a:ext uri="{FF2B5EF4-FFF2-40B4-BE49-F238E27FC236}">
                <a16:creationId xmlns:a16="http://schemas.microsoft.com/office/drawing/2014/main" id="{3E5AF1FC-1CB3-45F1-BFD8-E06B83891314}"/>
              </a:ext>
            </a:extLst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84" name="Google Shape;225;p32">
            <a:hlinkClick r:id="rId6" action="ppaction://hlinksldjump"/>
            <a:extLst>
              <a:ext uri="{FF2B5EF4-FFF2-40B4-BE49-F238E27FC236}">
                <a16:creationId xmlns:a16="http://schemas.microsoft.com/office/drawing/2014/main" id="{E53DF13C-EB85-45A2-979A-5D041D92FE8F}"/>
              </a:ext>
            </a:extLst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lang="en-US" dirty="0"/>
          </a:p>
        </p:txBody>
      </p:sp>
      <p:sp>
        <p:nvSpPr>
          <p:cNvPr id="85" name="Google Shape;226;p32">
            <a:hlinkClick r:id="rId7" action="ppaction://hlinksldjump"/>
            <a:extLst>
              <a:ext uri="{FF2B5EF4-FFF2-40B4-BE49-F238E27FC236}">
                <a16:creationId xmlns:a16="http://schemas.microsoft.com/office/drawing/2014/main" id="{16DFA939-81B9-46A2-865E-35B59DBD9E48}"/>
              </a:ext>
            </a:extLst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TML/CSS</a:t>
            </a:r>
            <a:endParaRPr dirty="0"/>
          </a:p>
        </p:txBody>
      </p:sp>
      <p:sp>
        <p:nvSpPr>
          <p:cNvPr id="86" name="Google Shape;227;p32">
            <a:hlinkClick r:id="rId8" action="ppaction://hlinksldjump"/>
            <a:extLst>
              <a:ext uri="{FF2B5EF4-FFF2-40B4-BE49-F238E27FC236}">
                <a16:creationId xmlns:a16="http://schemas.microsoft.com/office/drawing/2014/main" id="{24BFFBBE-643E-4886-98E3-CD24A11B2128}"/>
              </a:ext>
            </a:extLst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/>
          </a:p>
        </p:txBody>
      </p:sp>
      <p:sp>
        <p:nvSpPr>
          <p:cNvPr id="87" name="Google Shape;228;p32">
            <a:hlinkClick r:id="rId9" action="ppaction://hlinksldjump"/>
            <a:extLst>
              <a:ext uri="{FF2B5EF4-FFF2-40B4-BE49-F238E27FC236}">
                <a16:creationId xmlns:a16="http://schemas.microsoft.com/office/drawing/2014/main" id="{AA8912DE-D8DF-4A36-A45A-C774E33031CA}"/>
              </a:ext>
            </a:extLst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PHP</a:t>
            </a:r>
            <a:endParaRPr dirty="0"/>
          </a:p>
        </p:txBody>
      </p:sp>
      <p:sp>
        <p:nvSpPr>
          <p:cNvPr id="88" name="Google Shape;210;p32">
            <a:hlinkClick r:id="" action="ppaction://noaction"/>
            <a:extLst>
              <a:ext uri="{FF2B5EF4-FFF2-40B4-BE49-F238E27FC236}">
                <a16:creationId xmlns:a16="http://schemas.microsoft.com/office/drawing/2014/main" id="{52565F35-C2F2-4DFC-926C-9CFE2707B194}"/>
              </a:ext>
            </a:extLst>
          </p:cNvPr>
          <p:cNvSpPr txBox="1"/>
          <p:nvPr/>
        </p:nvSpPr>
        <p:spPr>
          <a:xfrm>
            <a:off x="5032917" y="4736634"/>
            <a:ext cx="3731495" cy="1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桃園市立永豐高中、元智大學資工系學會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9223E6-08E2-4E5B-9E5D-DB0EC6939D14}"/>
              </a:ext>
            </a:extLst>
          </p:cNvPr>
          <p:cNvSpPr txBox="1"/>
          <p:nvPr/>
        </p:nvSpPr>
        <p:spPr>
          <a:xfrm>
            <a:off x="593940" y="1884168"/>
            <a:ext cx="5304657" cy="1287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每台裝置只要連上網，都會被分發到一個地址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這個地址就是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，作為網路世界中的身分辨識碼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由四個數字組成，每個數字範圍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</a:p>
        </p:txBody>
      </p:sp>
      <p:sp>
        <p:nvSpPr>
          <p:cNvPr id="22" name="Google Shape;677;p43">
            <a:extLst>
              <a:ext uri="{FF2B5EF4-FFF2-40B4-BE49-F238E27FC236}">
                <a16:creationId xmlns:a16="http://schemas.microsoft.com/office/drawing/2014/main" id="{0D1354A5-6E99-42D4-93F6-5F4BFEC16145}"/>
              </a:ext>
            </a:extLst>
          </p:cNvPr>
          <p:cNvSpPr txBox="1">
            <a:spLocks/>
          </p:cNvSpPr>
          <p:nvPr/>
        </p:nvSpPr>
        <p:spPr>
          <a:xfrm>
            <a:off x="1326620" y="3418660"/>
            <a:ext cx="4908000" cy="51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實作：找出自己電腦的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E9EF344-D09D-41FD-9D76-C7908E3A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7" y="3416735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26059"/>
      </p:ext>
    </p:extLst>
  </p:cSld>
  <p:clrMapOvr>
    <a:masterClrMapping/>
  </p:clrMapOvr>
</p:sld>
</file>

<file path=ppt/theme/theme1.xml><?xml version="1.0" encoding="utf-8"?>
<a:theme xmlns:a="http://schemas.openxmlformats.org/drawingml/2006/main" name="Local Shop Website Design by Slidesgo">
  <a:themeElements>
    <a:clrScheme name="Simple Light">
      <a:dk1>
        <a:srgbClr val="434343"/>
      </a:dk1>
      <a:lt1>
        <a:srgbClr val="FDFAF5"/>
      </a:lt1>
      <a:dk2>
        <a:srgbClr val="CFB7A1"/>
      </a:dk2>
      <a:lt2>
        <a:srgbClr val="84735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1614</Words>
  <Application>Microsoft Office PowerPoint</Application>
  <PresentationFormat>如螢幕大小 (16:9)</PresentationFormat>
  <Paragraphs>339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Roboto</vt:lpstr>
      <vt:lpstr>標楷體</vt:lpstr>
      <vt:lpstr>Wingdings</vt:lpstr>
      <vt:lpstr>Arial</vt:lpstr>
      <vt:lpstr>Open Sans</vt:lpstr>
      <vt:lpstr>微軟正黑體</vt:lpstr>
      <vt:lpstr>Bebas Neue</vt:lpstr>
      <vt:lpstr>Open Sans SemiBold</vt:lpstr>
      <vt:lpstr>Local Shop Website Design by Slidesgo</vt:lpstr>
      <vt:lpstr>漸進式 網頁程式設計課程</vt:lpstr>
      <vt:lpstr>About us</vt:lpstr>
      <vt:lpstr>網站基本概念 </vt:lpstr>
      <vt:lpstr>PowerPoint 簡報</vt:lpstr>
      <vt:lpstr>主機之間 的雙向溝通</vt:lpstr>
      <vt:lpstr>PowerPoint 簡報</vt:lpstr>
      <vt:lpstr>Q：伺服器（Server）是什麼?</vt:lpstr>
      <vt:lpstr>Q：我的電腦怎麼找到伺服器？</vt:lpstr>
      <vt:lpstr>Q：IP是什麼?</vt:lpstr>
      <vt:lpstr>Q：全球裝置這麼多，IP夠用嗎?</vt:lpstr>
      <vt:lpstr>Be part of something special</vt:lpstr>
      <vt:lpstr>PowerPoint 簡報</vt:lpstr>
      <vt:lpstr>Q：Port是甚麼?</vt:lpstr>
      <vt:lpstr>PowerPoint 簡報</vt:lpstr>
      <vt:lpstr>PowerPoint 簡報</vt:lpstr>
      <vt:lpstr>PowerPoint 簡報</vt:lpstr>
      <vt:lpstr>網頁內容 的組成元素</vt:lpstr>
      <vt:lpstr>PowerPoint 簡報</vt:lpstr>
      <vt:lpstr>Q：Port是甚麼?</vt:lpstr>
      <vt:lpstr>Q：Port是甚麼?</vt:lpstr>
      <vt:lpstr>PowerPoint 簡報</vt:lpstr>
      <vt:lpstr>Q：Port是甚麼?</vt:lpstr>
      <vt:lpstr>Q：Port是甚麼?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漸進式 網頁程式設計課程</dc:title>
  <dc:creator>Wang Wilson</dc:creator>
  <cp:lastModifiedBy>Wang Wilson</cp:lastModifiedBy>
  <cp:revision>4</cp:revision>
  <dcterms:modified xsi:type="dcterms:W3CDTF">2023-01-18T15:24:34Z</dcterms:modified>
</cp:coreProperties>
</file>